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272" r:id="rId2"/>
    <p:sldId id="259" r:id="rId3"/>
    <p:sldId id="278" r:id="rId4"/>
    <p:sldId id="260" r:id="rId5"/>
    <p:sldId id="268" r:id="rId6"/>
    <p:sldId id="261" r:id="rId7"/>
    <p:sldId id="267" r:id="rId8"/>
    <p:sldId id="262" r:id="rId9"/>
    <p:sldId id="274" r:id="rId10"/>
    <p:sldId id="273" r:id="rId11"/>
    <p:sldId id="266" r:id="rId12"/>
    <p:sldId id="263" r:id="rId13"/>
    <p:sldId id="269" r:id="rId14"/>
    <p:sldId id="264" r:id="rId15"/>
    <p:sldId id="280" r:id="rId16"/>
    <p:sldId id="281" r:id="rId17"/>
    <p:sldId id="275" r:id="rId18"/>
    <p:sldId id="271" r:id="rId19"/>
    <p:sldId id="27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2">
          <p15:clr>
            <a:srgbClr val="A4A3A4"/>
          </p15:clr>
        </p15:guide>
        <p15:guide id="2" pos="382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59A353"/>
    <a:srgbClr val="59A3FF"/>
    <a:srgbClr val="4E5259"/>
    <a:srgbClr val="6E6259"/>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448" autoAdjust="0"/>
    <p:restoredTop sz="86531" autoAdjust="0"/>
  </p:normalViewPr>
  <p:slideViewPr>
    <p:cSldViewPr snapToGrid="0" snapToObjects="1">
      <p:cViewPr varScale="1">
        <p:scale>
          <a:sx n="110" d="100"/>
          <a:sy n="110" d="100"/>
        </p:scale>
        <p:origin x="672" y="176"/>
      </p:cViewPr>
      <p:guideLst>
        <p:guide orient="horz" pos="1582"/>
        <p:guide pos="3825"/>
      </p:guideLst>
    </p:cSldViewPr>
  </p:slideViewPr>
  <p:outlineViewPr>
    <p:cViewPr>
      <p:scale>
        <a:sx n="33" d="100"/>
        <a:sy n="33" d="100"/>
      </p:scale>
      <p:origin x="0" y="6888"/>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458E45D-1B52-964B-AF80-9EF7218663C5}" type="datetimeFigureOut">
              <a:rPr lang="en-US" smtClean="0"/>
              <a:t>3/20/19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4CB466F-8369-B74C-A92C-AEB952A36E97}" type="slidenum">
              <a:rPr lang="en-US" smtClean="0"/>
              <a:t>‹#›</a:t>
            </a:fld>
            <a:endParaRPr lang="en-US"/>
          </a:p>
        </p:txBody>
      </p:sp>
    </p:spTree>
    <p:extLst>
      <p:ext uri="{BB962C8B-B14F-4D97-AF65-F5344CB8AC3E}">
        <p14:creationId xmlns:p14="http://schemas.microsoft.com/office/powerpoint/2010/main" val="5897095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B7A8A0-C486-C446-B36B-6EBE36BBD885}" type="datetimeFigureOut">
              <a:rPr lang="en-US" smtClean="0"/>
              <a:t>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1CFFBF-563A-8849-9426-A51EF1D706BD}" type="slidenum">
              <a:rPr lang="en-US" smtClean="0"/>
              <a:t>‹#›</a:t>
            </a:fld>
            <a:endParaRPr lang="en-US"/>
          </a:p>
        </p:txBody>
      </p:sp>
    </p:spTree>
    <p:extLst>
      <p:ext uri="{BB962C8B-B14F-4D97-AF65-F5344CB8AC3E}">
        <p14:creationId xmlns:p14="http://schemas.microsoft.com/office/powerpoint/2010/main" val="992635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1CFFBF-563A-8849-9426-A51EF1D706BD}" type="slidenum">
              <a:rPr lang="en-US" smtClean="0"/>
              <a:t>1</a:t>
            </a:fld>
            <a:endParaRPr lang="en-US"/>
          </a:p>
        </p:txBody>
      </p:sp>
    </p:spTree>
    <p:extLst>
      <p:ext uri="{BB962C8B-B14F-4D97-AF65-F5344CB8AC3E}">
        <p14:creationId xmlns:p14="http://schemas.microsoft.com/office/powerpoint/2010/main" val="277612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1CFFBF-563A-8849-9426-A51EF1D706BD}" type="slidenum">
              <a:rPr lang="en-US" smtClean="0"/>
              <a:t>13</a:t>
            </a:fld>
            <a:endParaRPr lang="en-US"/>
          </a:p>
        </p:txBody>
      </p:sp>
    </p:spTree>
    <p:extLst>
      <p:ext uri="{BB962C8B-B14F-4D97-AF65-F5344CB8AC3E}">
        <p14:creationId xmlns:p14="http://schemas.microsoft.com/office/powerpoint/2010/main" val="2649709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1CFFBF-563A-8849-9426-A51EF1D706BD}" type="slidenum">
              <a:rPr lang="en-US" smtClean="0"/>
              <a:t>18</a:t>
            </a:fld>
            <a:endParaRPr lang="en-US"/>
          </a:p>
        </p:txBody>
      </p:sp>
    </p:spTree>
    <p:extLst>
      <p:ext uri="{BB962C8B-B14F-4D97-AF65-F5344CB8AC3E}">
        <p14:creationId xmlns:p14="http://schemas.microsoft.com/office/powerpoint/2010/main" val="1101313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1CFFBF-563A-8849-9426-A51EF1D706BD}" type="slidenum">
              <a:rPr lang="en-US" smtClean="0"/>
              <a:t>19</a:t>
            </a:fld>
            <a:endParaRPr lang="en-US"/>
          </a:p>
        </p:txBody>
      </p:sp>
    </p:spTree>
    <p:extLst>
      <p:ext uri="{BB962C8B-B14F-4D97-AF65-F5344CB8AC3E}">
        <p14:creationId xmlns:p14="http://schemas.microsoft.com/office/powerpoint/2010/main" val="1101313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6"/>
            <a:ext cx="10515600" cy="947138"/>
          </a:xfrm>
        </p:spPr>
        <p:txBody>
          <a:bodyPr anchor="ctr">
            <a:normAutofit/>
          </a:bodyPr>
          <a:lstStyle>
            <a:lvl1pPr algn="ctr">
              <a:defRPr sz="4200">
                <a:solidFill>
                  <a:srgbClr val="7F7F7F"/>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22D639-997E-7E46-8571-905CB7D0218F}" type="datetimeFigureOut">
              <a:rPr lang="en-US" smtClean="0"/>
              <a:t>3/20/19</a:t>
            </a:fld>
            <a:endParaRPr lang="en-US"/>
          </a:p>
        </p:txBody>
      </p:sp>
    </p:spTree>
    <p:extLst>
      <p:ext uri="{BB962C8B-B14F-4D97-AF65-F5344CB8AC3E}">
        <p14:creationId xmlns:p14="http://schemas.microsoft.com/office/powerpoint/2010/main" val="1142377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en-US" dirty="0"/>
              <a:t>Click to edit Master title style</a:t>
            </a:r>
          </a:p>
        </p:txBody>
      </p:sp>
      <p:pic>
        <p:nvPicPr>
          <p:cNvPr id="4" name="Picture 3" descr="PPT_Slide_tribe2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22D639-997E-7E46-8571-905CB7D0218F}" type="datetimeFigureOut">
              <a:rPr lang="en-US" smtClean="0"/>
              <a:t>3/20/19</a:t>
            </a:fld>
            <a:endParaRPr lang="en-US"/>
          </a:p>
        </p:txBody>
      </p:sp>
    </p:spTree>
    <p:extLst>
      <p:ext uri="{BB962C8B-B14F-4D97-AF65-F5344CB8AC3E}">
        <p14:creationId xmlns:p14="http://schemas.microsoft.com/office/powerpoint/2010/main" val="1765134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22D639-997E-7E46-8571-905CB7D0218F}" type="datetimeFigureOut">
              <a:rPr lang="en-US" smtClean="0"/>
              <a:t>3/20/19</a:t>
            </a:fld>
            <a:endParaRPr lang="en-US"/>
          </a:p>
        </p:txBody>
      </p:sp>
    </p:spTree>
    <p:extLst>
      <p:ext uri="{BB962C8B-B14F-4D97-AF65-F5344CB8AC3E}">
        <p14:creationId xmlns:p14="http://schemas.microsoft.com/office/powerpoint/2010/main" val="1282240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22D639-997E-7E46-8571-905CB7D0218F}" type="datetimeFigureOut">
              <a:rPr lang="en-US" smtClean="0"/>
              <a:t>3/20/19</a:t>
            </a:fld>
            <a:endParaRPr lang="en-US"/>
          </a:p>
        </p:txBody>
      </p:sp>
    </p:spTree>
    <p:extLst>
      <p:ext uri="{BB962C8B-B14F-4D97-AF65-F5344CB8AC3E}">
        <p14:creationId xmlns:p14="http://schemas.microsoft.com/office/powerpoint/2010/main" val="613601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22D639-997E-7E46-8571-905CB7D0218F}" type="datetimeFigureOut">
              <a:rPr lang="en-US" smtClean="0"/>
              <a:t>3/20/19</a:t>
            </a:fld>
            <a:endParaRPr lang="en-US"/>
          </a:p>
        </p:txBody>
      </p:sp>
    </p:spTree>
    <p:extLst>
      <p:ext uri="{BB962C8B-B14F-4D97-AF65-F5344CB8AC3E}">
        <p14:creationId xmlns:p14="http://schemas.microsoft.com/office/powerpoint/2010/main" val="588206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ctr"/>
          <a:lstStyle>
            <a:lvl1pPr algn="ctr">
              <a:defRPr sz="6000">
                <a:solidFill>
                  <a:srgbClr val="7F7F7F"/>
                </a:solidFill>
                <a:latin typeface="+mj-lt"/>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7F7F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66149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266007"/>
            <a:ext cx="12192000" cy="7382048"/>
          </a:xfrm>
          <a:prstGeom prst="rect">
            <a:avLst/>
          </a:prstGeom>
        </p:spPr>
      </p:pic>
      <p:sp>
        <p:nvSpPr>
          <p:cNvPr id="2" name="Title 1"/>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441258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duotone>
              <a:prstClr val="black"/>
              <a:srgbClr val="59A353">
                <a:tint val="45000"/>
                <a:satMod val="400000"/>
              </a:srgbClr>
            </a:duotone>
          </a:blip>
          <a:stretch>
            <a:fillRect/>
          </a:stretch>
        </p:blipFill>
        <p:spPr>
          <a:xfrm>
            <a:off x="0" y="-266007"/>
            <a:ext cx="12192000" cy="7382048"/>
          </a:xfrm>
          <a:prstGeom prst="rect">
            <a:avLst/>
          </a:prstGeom>
        </p:spPr>
      </p:pic>
      <p:sp>
        <p:nvSpPr>
          <p:cNvPr id="2" name="Title 1"/>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21436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duotone>
              <a:prstClr val="black"/>
              <a:schemeClr val="tx2">
                <a:tint val="45000"/>
                <a:satMod val="400000"/>
              </a:schemeClr>
            </a:duotone>
          </a:blip>
          <a:stretch>
            <a:fillRect/>
          </a:stretch>
        </p:blipFill>
        <p:spPr>
          <a:xfrm>
            <a:off x="0" y="-266007"/>
            <a:ext cx="12192000" cy="7382048"/>
          </a:xfrm>
          <a:prstGeom prst="rect">
            <a:avLst/>
          </a:prstGeom>
        </p:spPr>
      </p:pic>
      <p:sp>
        <p:nvSpPr>
          <p:cNvPr id="2" name="Title 1"/>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346237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en-US" dirty="0"/>
              <a:t>Click to edit Master title style</a:t>
            </a:r>
          </a:p>
        </p:txBody>
      </p:sp>
      <p:pic>
        <p:nvPicPr>
          <p:cNvPr id="5" name="Picture 4" descr="PPT_Slide_tribe_1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en-US" dirty="0"/>
              <a:t>Click to edit Master title style</a:t>
            </a:r>
          </a:p>
        </p:txBody>
      </p:sp>
      <p:pic>
        <p:nvPicPr>
          <p:cNvPr id="3" name="Picture 2" descr="PPT_Slide_tribe3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en-US" dirty="0"/>
              <a:t>Click to edit Master title style</a:t>
            </a:r>
          </a:p>
        </p:txBody>
      </p:sp>
      <p:pic>
        <p:nvPicPr>
          <p:cNvPr id="5" name="Picture 4" descr="PPT_Slide_tribe_crop.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en-US" dirty="0"/>
              <a:t>Click to edit Master title style</a:t>
            </a:r>
          </a:p>
        </p:txBody>
      </p:sp>
      <p:pic>
        <p:nvPicPr>
          <p:cNvPr id="4" name="Picture 3" descr="PPT_Slide_tribe_rev.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048823"/>
            <a:ext cx="12192000" cy="809177"/>
          </a:xfrm>
          <a:prstGeom prst="rect">
            <a:avLst/>
          </a:prstGeom>
          <a:solidFill>
            <a:srgbClr val="3940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2974091" y="6250153"/>
            <a:ext cx="890101" cy="440172"/>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56556" y="6356350"/>
            <a:ext cx="2743200" cy="365125"/>
          </a:xfrm>
          <a:prstGeom prst="rect">
            <a:avLst/>
          </a:prstGeom>
        </p:spPr>
        <p:txBody>
          <a:bodyPr vert="horz" lIns="91440" tIns="45720" rIns="91440" bIns="45720" rtlCol="0" anchor="ctr"/>
          <a:lstStyle>
            <a:lvl1pPr algn="l">
              <a:defRPr sz="900">
                <a:solidFill>
                  <a:schemeClr val="accent3"/>
                </a:solidFill>
              </a:defRPr>
            </a:lvl1pPr>
          </a:lstStyle>
          <a:p>
            <a:fld id="{A122D639-997E-7E46-8571-905CB7D0218F}" type="datetimeFigureOut">
              <a:rPr lang="en-US" smtClean="0"/>
              <a:pPr/>
              <a:t>3/20/19</a:t>
            </a:fld>
            <a:endParaRPr lang="en-US" dirty="0"/>
          </a:p>
        </p:txBody>
      </p:sp>
      <p:pic>
        <p:nvPicPr>
          <p:cNvPr id="5" name="Picture 4" descr="HCA_white_logo.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0071065" y="6365359"/>
            <a:ext cx="1839421" cy="313007"/>
          </a:xfrm>
          <a:prstGeom prst="rect">
            <a:avLst/>
          </a:prstGeom>
        </p:spPr>
      </p:pic>
      <p:pic>
        <p:nvPicPr>
          <p:cNvPr id="6" name="Picture 5" descr="Journey_whiteAsset 11.png"/>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8749612" y="6203681"/>
            <a:ext cx="1068502" cy="542624"/>
          </a:xfrm>
          <a:prstGeom prst="rect">
            <a:avLst/>
          </a:prstGeom>
        </p:spPr>
      </p:pic>
    </p:spTree>
    <p:extLst>
      <p:ext uri="{BB962C8B-B14F-4D97-AF65-F5344CB8AC3E}">
        <p14:creationId xmlns:p14="http://schemas.microsoft.com/office/powerpoint/2010/main" val="858547556"/>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69" r:id="rId4"/>
    <p:sldLayoutId id="2147483668" r:id="rId5"/>
    <p:sldLayoutId id="2147483659" r:id="rId6"/>
    <p:sldLayoutId id="2147483657" r:id="rId7"/>
    <p:sldLayoutId id="2147483660" r:id="rId8"/>
    <p:sldLayoutId id="2147483661" r:id="rId9"/>
    <p:sldLayoutId id="2147483656" r:id="rId10"/>
    <p:sldLayoutId id="2147483652" r:id="rId11"/>
    <p:sldLayoutId id="2147483653" r:id="rId12"/>
    <p:sldLayoutId id="2147483654" r:id="rId13"/>
    <p:sldLayoutId id="2147483655" r:id="rId14"/>
  </p:sldLayoutIdLst>
  <p:txStyles>
    <p:titleStyle>
      <a:lvl1pPr algn="ctr" defTabSz="914400" rtl="0" eaLnBrk="1" latinLnBrk="0" hangingPunct="1">
        <a:lnSpc>
          <a:spcPct val="90000"/>
        </a:lnSpc>
        <a:spcBef>
          <a:spcPct val="0"/>
        </a:spcBef>
        <a:buNone/>
        <a:defRPr sz="4400" kern="1200">
          <a:solidFill>
            <a:srgbClr val="7F7F7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7F7F7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7F7F7F"/>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7F7F7F"/>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7F7F7F"/>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https://wonder.cdc.gov/controller/datarequest/D77"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hyperlink" Target="https://addiction.surgeongeneral.gov/sites/default/files/surgeon-generals-report.pdf"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21937" y="2315345"/>
            <a:ext cx="3884886" cy="1921149"/>
          </a:xfrm>
          <a:prstGeom prst="rect">
            <a:avLst/>
          </a:prstGeom>
        </p:spPr>
      </p:pic>
      <p:sp>
        <p:nvSpPr>
          <p:cNvPr id="4" name="TextBox 3"/>
          <p:cNvSpPr txBox="1"/>
          <p:nvPr/>
        </p:nvSpPr>
        <p:spPr>
          <a:xfrm>
            <a:off x="13258989" y="4541309"/>
            <a:ext cx="3610782" cy="707886"/>
          </a:xfrm>
          <a:prstGeom prst="rect">
            <a:avLst/>
          </a:prstGeom>
          <a:noFill/>
        </p:spPr>
        <p:txBody>
          <a:bodyPr wrap="square" rtlCol="0">
            <a:spAutoFit/>
          </a:bodyPr>
          <a:lstStyle/>
          <a:p>
            <a:pPr algn="ctr"/>
            <a:r>
              <a:rPr lang="en-US" sz="2000" dirty="0">
                <a:solidFill>
                  <a:schemeClr val="bg1"/>
                </a:solidFill>
              </a:rPr>
              <a:t>Washington State Opioid Awareness Campaign</a:t>
            </a:r>
          </a:p>
        </p:txBody>
      </p:sp>
      <p:pic>
        <p:nvPicPr>
          <p:cNvPr id="5" name="Picture 4" descr="HCA_white_logo.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76925" y="6048967"/>
            <a:ext cx="2419019" cy="411635"/>
          </a:xfrm>
          <a:prstGeom prst="rect">
            <a:avLst/>
          </a:prstGeom>
        </p:spPr>
      </p:pic>
      <p:sp>
        <p:nvSpPr>
          <p:cNvPr id="2" name="Title 1"/>
          <p:cNvSpPr>
            <a:spLocks noGrp="1"/>
          </p:cNvSpPr>
          <p:nvPr>
            <p:ph type="title"/>
          </p:nvPr>
        </p:nvSpPr>
        <p:spPr>
          <a:xfrm>
            <a:off x="814388" y="4019684"/>
            <a:ext cx="10515600" cy="2852737"/>
          </a:xfrm>
        </p:spPr>
        <p:txBody>
          <a:bodyPr>
            <a:normAutofit/>
          </a:bodyPr>
          <a:lstStyle/>
          <a:p>
            <a:r>
              <a:rPr lang="en-US" sz="2000" dirty="0"/>
              <a:t>Washington State Opioid </a:t>
            </a:r>
            <a:br>
              <a:rPr lang="en-US" sz="2000" dirty="0"/>
            </a:br>
            <a:r>
              <a:rPr lang="en-US" sz="2000" dirty="0"/>
              <a:t>Awareness Campaign</a:t>
            </a:r>
            <a:br>
              <a:rPr lang="en-US" sz="2000" dirty="0"/>
            </a:br>
            <a:endParaRPr lang="en-US" sz="2000" dirty="0"/>
          </a:p>
        </p:txBody>
      </p:sp>
      <p:pic>
        <p:nvPicPr>
          <p:cNvPr id="6" name="Picture 5" descr="Journey_whiteAsset 11.png"/>
          <p:cNvPicPr>
            <a:picLocks noChangeAspect="1"/>
          </p:cNvPicPr>
          <p:nvPr/>
        </p:nvPicPr>
        <p:blipFill>
          <a:blip r:embed="rId5">
            <a:alphaModFix amt="89000"/>
            <a:extLst>
              <a:ext uri="{28A0092B-C50C-407E-A947-70E740481C1C}">
                <a14:useLocalDpi xmlns:a14="http://schemas.microsoft.com/office/drawing/2010/main" val="0"/>
              </a:ext>
            </a:extLst>
          </a:blip>
          <a:stretch>
            <a:fillRect/>
          </a:stretch>
        </p:blipFill>
        <p:spPr>
          <a:xfrm>
            <a:off x="3804613" y="2511425"/>
            <a:ext cx="4847170" cy="2461572"/>
          </a:xfrm>
          <a:prstGeom prst="rect">
            <a:avLst/>
          </a:prstGeom>
        </p:spPr>
      </p:pic>
      <p:pic>
        <p:nvPicPr>
          <p:cNvPr id="7" name="Picture 6" descr="Journey_greenAsset 1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9133" y="2511425"/>
            <a:ext cx="5081871" cy="2572697"/>
          </a:xfrm>
          <a:prstGeom prst="rect">
            <a:avLst/>
          </a:prstGeom>
        </p:spPr>
      </p:pic>
    </p:spTree>
    <p:extLst>
      <p:ext uri="{BB962C8B-B14F-4D97-AF65-F5344CB8AC3E}">
        <p14:creationId xmlns:p14="http://schemas.microsoft.com/office/powerpoint/2010/main" val="3948360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10515600" cy="2120004"/>
          </a:xfrm>
        </p:spPr>
        <p:txBody>
          <a:bodyPr>
            <a:noAutofit/>
          </a:bodyPr>
          <a:lstStyle/>
          <a:p>
            <a:r>
              <a:rPr lang="en-US" sz="5400" dirty="0"/>
              <a:t>Naltrexone </a:t>
            </a:r>
            <a:br>
              <a:rPr lang="en-US" sz="5400" b="1" dirty="0"/>
            </a:br>
            <a:br>
              <a:rPr lang="en-US" sz="3600" dirty="0"/>
            </a:br>
            <a:br>
              <a:rPr lang="en-US" sz="3600" dirty="0"/>
            </a:br>
            <a:endParaRPr lang="en-US" sz="3600" dirty="0"/>
          </a:p>
        </p:txBody>
      </p:sp>
      <p:sp>
        <p:nvSpPr>
          <p:cNvPr id="4" name="Content Placeholder 3"/>
          <p:cNvSpPr>
            <a:spLocks noGrp="1"/>
          </p:cNvSpPr>
          <p:nvPr>
            <p:ph idx="1"/>
          </p:nvPr>
        </p:nvSpPr>
        <p:spPr/>
        <p:txBody>
          <a:bodyPr>
            <a:normAutofit/>
          </a:bodyPr>
          <a:lstStyle/>
          <a:p>
            <a:pPr lvl="0"/>
            <a:r>
              <a:rPr lang="en-US" dirty="0"/>
              <a:t>Opioid antagonist.</a:t>
            </a:r>
          </a:p>
          <a:p>
            <a:pPr lvl="0"/>
            <a:r>
              <a:rPr lang="en-US" dirty="0"/>
              <a:t>Blocks the effects of other narcotics if client relapses.</a:t>
            </a:r>
          </a:p>
          <a:p>
            <a:pPr lvl="0"/>
            <a:r>
              <a:rPr lang="en-US" dirty="0"/>
              <a:t>Available in daily pill or monthly injection form.</a:t>
            </a:r>
          </a:p>
          <a:p>
            <a:pPr lvl="0"/>
            <a:r>
              <a:rPr lang="en-US" dirty="0"/>
              <a:t>Can be offered in any medical setting.</a:t>
            </a:r>
          </a:p>
          <a:p>
            <a:pPr lvl="0"/>
            <a:r>
              <a:rPr lang="en-US" dirty="0"/>
              <a:t>Not considered a controlled substance.</a:t>
            </a:r>
          </a:p>
          <a:p>
            <a:endParaRPr lang="en-US" dirty="0"/>
          </a:p>
        </p:txBody>
      </p:sp>
    </p:spTree>
    <p:extLst>
      <p:ext uri="{BB962C8B-B14F-4D97-AF65-F5344CB8AC3E}">
        <p14:creationId xmlns:p14="http://schemas.microsoft.com/office/powerpoint/2010/main" val="1756286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2596602"/>
            <a:ext cx="10515600" cy="2852737"/>
          </a:xfrm>
        </p:spPr>
        <p:txBody>
          <a:bodyPr/>
          <a:lstStyle/>
          <a:p>
            <a:r>
              <a:rPr lang="en-US" dirty="0"/>
              <a:t>The Opioid Crisis in Tribal Communities </a:t>
            </a:r>
          </a:p>
        </p:txBody>
      </p:sp>
    </p:spTree>
    <p:extLst>
      <p:ext uri="{BB962C8B-B14F-4D97-AF65-F5344CB8AC3E}">
        <p14:creationId xmlns:p14="http://schemas.microsoft.com/office/powerpoint/2010/main" val="1938174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9788" y="1245947"/>
            <a:ext cx="10515600" cy="1325563"/>
          </a:xfrm>
        </p:spPr>
        <p:txBody>
          <a:bodyPr>
            <a:noAutofit/>
          </a:bodyPr>
          <a:lstStyle/>
          <a:p>
            <a:pPr lvl="0"/>
            <a:r>
              <a:rPr lang="en-US" sz="5400" dirty="0"/>
              <a:t>Opioid overdose deaths are rising among American Indians and </a:t>
            </a:r>
            <a:br>
              <a:rPr lang="en-US" sz="5400" dirty="0"/>
            </a:br>
            <a:r>
              <a:rPr lang="en-US" sz="5400" dirty="0"/>
              <a:t>Alaska Natives (AI/AN) </a:t>
            </a:r>
            <a:br>
              <a:rPr lang="en-US" sz="5400" dirty="0"/>
            </a:br>
            <a:endParaRPr lang="en-US" sz="5400" dirty="0"/>
          </a:p>
        </p:txBody>
      </p:sp>
      <p:sp>
        <p:nvSpPr>
          <p:cNvPr id="5" name="Content Placeholder 4"/>
          <p:cNvSpPr>
            <a:spLocks noGrp="1"/>
          </p:cNvSpPr>
          <p:nvPr>
            <p:ph sz="half" idx="2"/>
          </p:nvPr>
        </p:nvSpPr>
        <p:spPr>
          <a:xfrm>
            <a:off x="839788" y="2981472"/>
            <a:ext cx="10341559" cy="2630581"/>
          </a:xfrm>
        </p:spPr>
        <p:txBody>
          <a:bodyPr>
            <a:normAutofit fontScale="92500"/>
          </a:bodyPr>
          <a:lstStyle/>
          <a:p>
            <a:r>
              <a:rPr lang="en-US" dirty="0"/>
              <a:t>The overdose death rate for AI/AN individuals has increased dramatically:</a:t>
            </a:r>
          </a:p>
          <a:p>
            <a:pPr lvl="1"/>
            <a:r>
              <a:rPr lang="en-US" dirty="0"/>
              <a:t>In 1999, the nationwide overdose death rate was 2.9 deaths per 100,00 AI/AN individuals.</a:t>
            </a:r>
          </a:p>
          <a:p>
            <a:pPr lvl="1"/>
            <a:r>
              <a:rPr lang="en-US" dirty="0"/>
              <a:t>By 2016, the overdose death rate had risen to 13.9 deaths per 100,00 AI/AN individuals.</a:t>
            </a:r>
          </a:p>
          <a:p>
            <a:pPr lvl="0"/>
            <a:r>
              <a:rPr lang="en-US" dirty="0"/>
              <a:t>Some of the highest AI/AN OUD overdose death rates are occurring </a:t>
            </a:r>
            <a:br>
              <a:rPr lang="en-US" dirty="0"/>
            </a:br>
            <a:r>
              <a:rPr lang="en-US" dirty="0"/>
              <a:t>in the Pacific Northwest. </a:t>
            </a:r>
          </a:p>
          <a:p>
            <a:endParaRPr lang="en-US" dirty="0"/>
          </a:p>
        </p:txBody>
      </p:sp>
    </p:spTree>
    <p:extLst>
      <p:ext uri="{BB962C8B-B14F-4D97-AF65-F5344CB8AC3E}">
        <p14:creationId xmlns:p14="http://schemas.microsoft.com/office/powerpoint/2010/main" val="630449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16979"/>
            <a:ext cx="10515600" cy="947138"/>
          </a:xfrm>
        </p:spPr>
        <p:txBody>
          <a:bodyPr>
            <a:normAutofit fontScale="90000"/>
          </a:bodyPr>
          <a:lstStyle/>
          <a:p>
            <a:r>
              <a:rPr lang="en-US" sz="5400" dirty="0"/>
              <a:t>AI/AN Opioid Overdoses </a:t>
            </a:r>
            <a:br>
              <a:rPr lang="en-US" sz="5400" dirty="0"/>
            </a:br>
            <a:r>
              <a:rPr lang="en-US" sz="5400" dirty="0"/>
              <a:t>by State</a:t>
            </a:r>
          </a:p>
        </p:txBody>
      </p:sp>
      <p:sp>
        <p:nvSpPr>
          <p:cNvPr id="4" name="Text Placeholder 5"/>
          <p:cNvSpPr txBox="1">
            <a:spLocks/>
          </p:cNvSpPr>
          <p:nvPr/>
        </p:nvSpPr>
        <p:spPr>
          <a:xfrm>
            <a:off x="838200" y="5250764"/>
            <a:ext cx="10920662" cy="990257"/>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rgbClr val="7F7F7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7F7F7F"/>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7F7F7F"/>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7F7F7F"/>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800" i="1" dirty="0"/>
              <a:t>1999-2016 Opioid Overdose Age-adjusted Mortality Rates for AI/AN</a:t>
            </a:r>
          </a:p>
          <a:p>
            <a:pPr marL="0" indent="0" algn="ctr">
              <a:buNone/>
            </a:pPr>
            <a:r>
              <a:rPr lang="en-US" sz="1000" dirty="0"/>
              <a:t>National Center for Health Statistics, Centers for Disease Control and Prevention, U.S. Department of Health and Human Services, “Multiple Cause of Death 1999-2015 on CDC WONDER Online Database, released 2016,” </a:t>
            </a:r>
            <a:r>
              <a:rPr lang="en-US" sz="1000" i="1" dirty="0"/>
              <a:t>Available through </a:t>
            </a:r>
            <a:r>
              <a:rPr lang="en-US" sz="1000" dirty="0"/>
              <a:t>&lt;</a:t>
            </a:r>
            <a:r>
              <a:rPr lang="en-US" sz="1000" u="sng" dirty="0">
                <a:hlinkClick r:id="rId3"/>
              </a:rPr>
              <a:t>https://wonder.cdc.gov/controller/datarequest/D77</a:t>
            </a:r>
            <a:r>
              <a:rPr lang="en-US" sz="1000" dirty="0"/>
              <a:t>&gt; (last visited January 17, 2018).</a:t>
            </a:r>
          </a:p>
        </p:txBody>
      </p:sp>
      <p:sp>
        <p:nvSpPr>
          <p:cNvPr id="6" name="TextBox 5"/>
          <p:cNvSpPr txBox="1"/>
          <p:nvPr/>
        </p:nvSpPr>
        <p:spPr>
          <a:xfrm>
            <a:off x="8906423" y="1824762"/>
            <a:ext cx="2217482" cy="3277820"/>
          </a:xfrm>
          <a:prstGeom prst="rect">
            <a:avLst/>
          </a:prstGeom>
          <a:noFill/>
        </p:spPr>
        <p:txBody>
          <a:bodyPr wrap="square" rtlCol="0">
            <a:spAutoFit/>
          </a:bodyPr>
          <a:lstStyle/>
          <a:p>
            <a:pPr>
              <a:lnSpc>
                <a:spcPct val="130000"/>
              </a:lnSpc>
            </a:pPr>
            <a:r>
              <a:rPr lang="en-US" sz="2000" dirty="0">
                <a:solidFill>
                  <a:srgbClr val="7F7F7F"/>
                </a:solidFill>
              </a:rPr>
              <a:t>&gt;12.5 to 22.3</a:t>
            </a:r>
          </a:p>
          <a:p>
            <a:pPr>
              <a:lnSpc>
                <a:spcPct val="130000"/>
              </a:lnSpc>
            </a:pPr>
            <a:r>
              <a:rPr lang="en-US" sz="2000" dirty="0">
                <a:solidFill>
                  <a:srgbClr val="7F7F7F"/>
                </a:solidFill>
              </a:rPr>
              <a:t>&gt;9.2 to 12.1</a:t>
            </a:r>
          </a:p>
          <a:p>
            <a:pPr>
              <a:lnSpc>
                <a:spcPct val="130000"/>
              </a:lnSpc>
            </a:pPr>
            <a:r>
              <a:rPr lang="en-US" sz="2000" dirty="0">
                <a:solidFill>
                  <a:srgbClr val="7F7F7F"/>
                </a:solidFill>
              </a:rPr>
              <a:t>&gt;6.0 to 9.1</a:t>
            </a:r>
          </a:p>
          <a:p>
            <a:pPr>
              <a:lnSpc>
                <a:spcPct val="130000"/>
              </a:lnSpc>
            </a:pPr>
            <a:r>
              <a:rPr lang="en-US" sz="2000" dirty="0">
                <a:solidFill>
                  <a:srgbClr val="7F7F7F"/>
                </a:solidFill>
              </a:rPr>
              <a:t>2.6 to 5.8</a:t>
            </a:r>
          </a:p>
          <a:p>
            <a:pPr>
              <a:lnSpc>
                <a:spcPct val="130000"/>
              </a:lnSpc>
            </a:pPr>
            <a:r>
              <a:rPr lang="en-US" sz="2000" dirty="0">
                <a:solidFill>
                  <a:srgbClr val="7F7F7F"/>
                </a:solidFill>
              </a:rPr>
              <a:t>Other</a:t>
            </a:r>
          </a:p>
          <a:p>
            <a:pPr>
              <a:lnSpc>
                <a:spcPct val="130000"/>
              </a:lnSpc>
            </a:pPr>
            <a:endParaRPr lang="en-US" sz="2000" dirty="0">
              <a:solidFill>
                <a:srgbClr val="7F7F7F"/>
              </a:solidFill>
            </a:endParaRPr>
          </a:p>
          <a:p>
            <a:pPr>
              <a:lnSpc>
                <a:spcPct val="130000"/>
              </a:lnSpc>
            </a:pPr>
            <a:r>
              <a:rPr lang="en-US" sz="2000" dirty="0">
                <a:solidFill>
                  <a:srgbClr val="7F7F7F"/>
                </a:solidFill>
              </a:rPr>
              <a:t>Suppressed value</a:t>
            </a:r>
          </a:p>
          <a:p>
            <a:pPr>
              <a:lnSpc>
                <a:spcPct val="130000"/>
              </a:lnSpc>
            </a:pPr>
            <a:r>
              <a:rPr lang="en-US" sz="2000" dirty="0">
                <a:solidFill>
                  <a:srgbClr val="7F7F7F"/>
                </a:solidFill>
              </a:rPr>
              <a:t>Unreliable value</a:t>
            </a:r>
          </a:p>
        </p:txBody>
      </p:sp>
      <p:pic>
        <p:nvPicPr>
          <p:cNvPr id="3" name="Picture 2" descr="map expandAsset 8.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14437" y="1036846"/>
            <a:ext cx="6971025" cy="4213918"/>
          </a:xfrm>
          <a:prstGeom prst="rect">
            <a:avLst/>
          </a:prstGeom>
        </p:spPr>
      </p:pic>
    </p:spTree>
    <p:extLst>
      <p:ext uri="{BB962C8B-B14F-4D97-AF65-F5344CB8AC3E}">
        <p14:creationId xmlns:p14="http://schemas.microsoft.com/office/powerpoint/2010/main" val="1979220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1850" y="2032234"/>
            <a:ext cx="10515600" cy="2852737"/>
          </a:xfrm>
        </p:spPr>
        <p:txBody>
          <a:bodyPr/>
          <a:lstStyle/>
          <a:p>
            <a:r>
              <a:rPr lang="en-US" dirty="0"/>
              <a:t>Is using medication for the treatment of opioid use disorder effective?</a:t>
            </a:r>
          </a:p>
        </p:txBody>
      </p:sp>
    </p:spTree>
    <p:extLst>
      <p:ext uri="{BB962C8B-B14F-4D97-AF65-F5344CB8AC3E}">
        <p14:creationId xmlns:p14="http://schemas.microsoft.com/office/powerpoint/2010/main" val="285911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Challenging the Myths About Medication for the Treatment of opioid use disorder.</a:t>
            </a:r>
          </a:p>
        </p:txBody>
      </p:sp>
      <p:pic>
        <p:nvPicPr>
          <p:cNvPr id="4" name="Content Placeholder 6"/>
          <p:cNvPicPr>
            <a:picLocks noGrp="1" noChangeAspect="1"/>
          </p:cNvPicPr>
          <p:nvPr>
            <p:ph idx="1"/>
          </p:nvPr>
        </p:nvPicPr>
        <p:blipFill>
          <a:blip r:embed="rId2"/>
          <a:stretch>
            <a:fillRect/>
          </a:stretch>
        </p:blipFill>
        <p:spPr>
          <a:xfrm>
            <a:off x="1890712" y="2658269"/>
            <a:ext cx="8410575" cy="2686050"/>
          </a:xfrm>
          <a:prstGeom prst="rect">
            <a:avLst/>
          </a:prstGeom>
        </p:spPr>
      </p:pic>
    </p:spTree>
    <p:extLst>
      <p:ext uri="{BB962C8B-B14F-4D97-AF65-F5344CB8AC3E}">
        <p14:creationId xmlns:p14="http://schemas.microsoft.com/office/powerpoint/2010/main" val="2295507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Challenging the Myths About Medication for the Treatment of opioid use disorder.</a:t>
            </a:r>
          </a:p>
        </p:txBody>
      </p:sp>
      <p:pic>
        <p:nvPicPr>
          <p:cNvPr id="5" name="Content Placeholder 4"/>
          <p:cNvPicPr>
            <a:picLocks noChangeAspect="1"/>
          </p:cNvPicPr>
          <p:nvPr/>
        </p:nvPicPr>
        <p:blipFill>
          <a:blip r:embed="rId2"/>
          <a:stretch>
            <a:fillRect/>
          </a:stretch>
        </p:blipFill>
        <p:spPr>
          <a:xfrm>
            <a:off x="1495113" y="2250672"/>
            <a:ext cx="2165132" cy="3033466"/>
          </a:xfrm>
          <a:prstGeom prst="rect">
            <a:avLst/>
          </a:prstGeom>
        </p:spPr>
      </p:pic>
      <p:pic>
        <p:nvPicPr>
          <p:cNvPr id="6" name="Content Placeholder 5"/>
          <p:cNvPicPr>
            <a:picLocks noGrp="1" noChangeAspect="1"/>
          </p:cNvPicPr>
          <p:nvPr>
            <p:ph idx="1"/>
          </p:nvPr>
        </p:nvPicPr>
        <p:blipFill>
          <a:blip r:embed="rId3"/>
          <a:stretch>
            <a:fillRect/>
          </a:stretch>
        </p:blipFill>
        <p:spPr>
          <a:xfrm>
            <a:off x="4697564" y="2266714"/>
            <a:ext cx="2391224" cy="2863440"/>
          </a:xfrm>
          <a:prstGeom prst="rect">
            <a:avLst/>
          </a:prstGeom>
        </p:spPr>
      </p:pic>
      <p:pic>
        <p:nvPicPr>
          <p:cNvPr id="7" name="Picture 6"/>
          <p:cNvPicPr>
            <a:picLocks noChangeAspect="1"/>
          </p:cNvPicPr>
          <p:nvPr/>
        </p:nvPicPr>
        <p:blipFill>
          <a:blip r:embed="rId4"/>
          <a:stretch>
            <a:fillRect/>
          </a:stretch>
        </p:blipFill>
        <p:spPr>
          <a:xfrm>
            <a:off x="8058896" y="2556599"/>
            <a:ext cx="2819400" cy="3497347"/>
          </a:xfrm>
          <a:prstGeom prst="rect">
            <a:avLst/>
          </a:prstGeom>
        </p:spPr>
      </p:pic>
    </p:spTree>
    <p:extLst>
      <p:ext uri="{BB962C8B-B14F-4D97-AF65-F5344CB8AC3E}">
        <p14:creationId xmlns:p14="http://schemas.microsoft.com/office/powerpoint/2010/main" val="1269161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Evidence of effectiveness</a:t>
            </a:r>
          </a:p>
        </p:txBody>
      </p:sp>
      <p:sp>
        <p:nvSpPr>
          <p:cNvPr id="3" name="Content Placeholder 2"/>
          <p:cNvSpPr>
            <a:spLocks noGrp="1"/>
          </p:cNvSpPr>
          <p:nvPr>
            <p:ph idx="1"/>
          </p:nvPr>
        </p:nvSpPr>
        <p:spPr>
          <a:xfrm>
            <a:off x="838200" y="1644221"/>
            <a:ext cx="10515600" cy="3581815"/>
          </a:xfrm>
        </p:spPr>
        <p:txBody>
          <a:bodyPr>
            <a:normAutofit fontScale="92500" lnSpcReduction="20000"/>
          </a:bodyPr>
          <a:lstStyle/>
          <a:p>
            <a:r>
              <a:rPr lang="en-US" dirty="0"/>
              <a:t>The science demonstrating the effectiveness of medication for Opioid use disorder is strong. For most individuals, the use of medications, combined with psychosocial treatment results in better outcomes than psychosocial treatment on its own.</a:t>
            </a:r>
          </a:p>
          <a:p>
            <a:pPr lvl="0">
              <a:spcBef>
                <a:spcPts val="2200"/>
              </a:spcBef>
            </a:pPr>
            <a:r>
              <a:rPr lang="en-US" dirty="0"/>
              <a:t>“Studies have repeatedly demonstrated the efficacy of MAT at reducing illicit drug use and overdose deaths, improving retention </a:t>
            </a:r>
            <a:br>
              <a:rPr lang="en-US" dirty="0"/>
            </a:br>
            <a:r>
              <a:rPr lang="en-US" dirty="0"/>
              <a:t>in treatment, and reducing HIV transmission.”</a:t>
            </a:r>
          </a:p>
          <a:p>
            <a:pPr lvl="0">
              <a:spcBef>
                <a:spcPts val="2200"/>
              </a:spcBef>
            </a:pPr>
            <a:r>
              <a:rPr lang="en-US" dirty="0"/>
              <a:t>Supporting development, access and adoption of medications for the treatment of opioid use disorder should be a key priority for any program serving clients with opioid use disorder.</a:t>
            </a:r>
          </a:p>
          <a:p>
            <a:endParaRPr lang="en-US" dirty="0"/>
          </a:p>
        </p:txBody>
      </p:sp>
      <p:sp>
        <p:nvSpPr>
          <p:cNvPr id="4" name="Rectangle 3"/>
          <p:cNvSpPr/>
          <p:nvPr/>
        </p:nvSpPr>
        <p:spPr>
          <a:xfrm>
            <a:off x="655611" y="5407440"/>
            <a:ext cx="10868077" cy="369332"/>
          </a:xfrm>
          <a:prstGeom prst="rect">
            <a:avLst/>
          </a:prstGeom>
        </p:spPr>
        <p:txBody>
          <a:bodyPr wrap="square">
            <a:spAutoFit/>
          </a:bodyPr>
          <a:lstStyle/>
          <a:p>
            <a:pPr algn="ctr"/>
            <a:r>
              <a:rPr lang="en-US" i="1" dirty="0">
                <a:solidFill>
                  <a:srgbClr val="7F7F7F"/>
                </a:solidFill>
              </a:rPr>
              <a:t>Source: The Surgeon General’s 2016 report, </a:t>
            </a:r>
            <a:r>
              <a:rPr lang="en-US" i="1" u="sng" dirty="0">
                <a:solidFill>
                  <a:srgbClr val="7F7F7F"/>
                </a:solidFill>
                <a:hlinkClick r:id="rId2"/>
              </a:rPr>
              <a:t>Facing Addiction In America</a:t>
            </a:r>
            <a:endParaRPr lang="en-US" dirty="0">
              <a:solidFill>
                <a:srgbClr val="7F7F7F"/>
              </a:solidFill>
            </a:endParaRPr>
          </a:p>
        </p:txBody>
      </p:sp>
    </p:spTree>
    <p:extLst>
      <p:ext uri="{BB962C8B-B14F-4D97-AF65-F5344CB8AC3E}">
        <p14:creationId xmlns:p14="http://schemas.microsoft.com/office/powerpoint/2010/main" val="1051131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Thank you.</a:t>
            </a:r>
          </a:p>
        </p:txBody>
      </p:sp>
      <p:sp>
        <p:nvSpPr>
          <p:cNvPr id="5" name="Subtitle 4"/>
          <p:cNvSpPr>
            <a:spLocks noGrp="1"/>
          </p:cNvSpPr>
          <p:nvPr>
            <p:ph type="subTitle" idx="1"/>
          </p:nvPr>
        </p:nvSpPr>
        <p:spPr/>
        <p:txBody>
          <a:bodyPr>
            <a:normAutofit/>
          </a:bodyPr>
          <a:lstStyle/>
          <a:p>
            <a:r>
              <a:rPr lang="en-US" dirty="0"/>
              <a:t>Jessica K. </a:t>
            </a:r>
            <a:r>
              <a:rPr lang="en-US" dirty="0" err="1"/>
              <a:t>Blose</a:t>
            </a:r>
            <a:endParaRPr lang="en-US" dirty="0"/>
          </a:p>
          <a:p>
            <a:r>
              <a:rPr lang="en-US" dirty="0"/>
              <a:t>Washington State Opioid Treatment Authority</a:t>
            </a:r>
          </a:p>
          <a:p>
            <a:r>
              <a:rPr lang="en-US" dirty="0"/>
              <a:t>Health Care Authority </a:t>
            </a:r>
          </a:p>
        </p:txBody>
      </p:sp>
    </p:spTree>
    <p:extLst>
      <p:ext uri="{BB962C8B-B14F-4D97-AF65-F5344CB8AC3E}">
        <p14:creationId xmlns:p14="http://schemas.microsoft.com/office/powerpoint/2010/main" val="1346839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Thank you.</a:t>
            </a:r>
          </a:p>
        </p:txBody>
      </p:sp>
      <p:sp>
        <p:nvSpPr>
          <p:cNvPr id="5" name="Subtitle 4"/>
          <p:cNvSpPr>
            <a:spLocks noGrp="1"/>
          </p:cNvSpPr>
          <p:nvPr>
            <p:ph type="subTitle" idx="1"/>
          </p:nvPr>
        </p:nvSpPr>
        <p:spPr/>
        <p:txBody>
          <a:bodyPr>
            <a:normAutofit lnSpcReduction="10000"/>
          </a:bodyPr>
          <a:lstStyle/>
          <a:p>
            <a:r>
              <a:rPr lang="en-US" dirty="0"/>
              <a:t>Your Name</a:t>
            </a:r>
          </a:p>
          <a:p>
            <a:r>
              <a:rPr lang="en-US" dirty="0"/>
              <a:t>Organization</a:t>
            </a:r>
          </a:p>
          <a:p>
            <a:r>
              <a:rPr lang="en-US" dirty="0"/>
              <a:t>Telephone:</a:t>
            </a:r>
          </a:p>
          <a:p>
            <a:r>
              <a:rPr lang="en-US" dirty="0"/>
              <a:t>Email: </a:t>
            </a:r>
          </a:p>
        </p:txBody>
      </p:sp>
    </p:spTree>
    <p:extLst>
      <p:ext uri="{BB962C8B-B14F-4D97-AF65-F5344CB8AC3E}">
        <p14:creationId xmlns:p14="http://schemas.microsoft.com/office/powerpoint/2010/main" val="2988920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a:t>Introduction to Medications for the Treatment of Opioid Use Disorder</a:t>
            </a:r>
          </a:p>
        </p:txBody>
      </p:sp>
      <p:sp>
        <p:nvSpPr>
          <p:cNvPr id="5" name="Subtitle 4"/>
          <p:cNvSpPr>
            <a:spLocks noGrp="1"/>
          </p:cNvSpPr>
          <p:nvPr>
            <p:ph type="subTitle" idx="1"/>
          </p:nvPr>
        </p:nvSpPr>
        <p:spPr/>
        <p:txBody>
          <a:bodyPr/>
          <a:lstStyle/>
          <a:p>
            <a:r>
              <a:rPr lang="en-US" dirty="0"/>
              <a:t>Jessica K. </a:t>
            </a:r>
            <a:r>
              <a:rPr lang="en-US" dirty="0" err="1"/>
              <a:t>Blose</a:t>
            </a:r>
            <a:endParaRPr lang="en-US" dirty="0"/>
          </a:p>
          <a:p>
            <a:r>
              <a:rPr lang="en-US" dirty="0"/>
              <a:t>Washington State Opioid Treatment Authority</a:t>
            </a:r>
          </a:p>
          <a:p>
            <a:r>
              <a:rPr lang="en-US" dirty="0"/>
              <a:t>Health Care Authority </a:t>
            </a:r>
          </a:p>
        </p:txBody>
      </p:sp>
    </p:spTree>
    <p:extLst>
      <p:ext uri="{BB962C8B-B14F-4D97-AF65-F5344CB8AC3E}">
        <p14:creationId xmlns:p14="http://schemas.microsoft.com/office/powerpoint/2010/main" val="940195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Introduction to MAT </a:t>
            </a:r>
          </a:p>
        </p:txBody>
      </p:sp>
      <p:sp>
        <p:nvSpPr>
          <p:cNvPr id="5" name="Subtitle 4"/>
          <p:cNvSpPr>
            <a:spLocks noGrp="1"/>
          </p:cNvSpPr>
          <p:nvPr>
            <p:ph type="subTitle" idx="1"/>
          </p:nvPr>
        </p:nvSpPr>
        <p:spPr/>
        <p:txBody>
          <a:bodyPr>
            <a:normAutofit/>
          </a:bodyPr>
          <a:lstStyle/>
          <a:p>
            <a:r>
              <a:rPr lang="en-US" dirty="0"/>
              <a:t>Your Name</a:t>
            </a:r>
          </a:p>
          <a:p>
            <a:r>
              <a:rPr lang="en-US" dirty="0"/>
              <a:t>Organization</a:t>
            </a:r>
          </a:p>
        </p:txBody>
      </p:sp>
    </p:spTree>
    <p:extLst>
      <p:ext uri="{BB962C8B-B14F-4D97-AF65-F5344CB8AC3E}">
        <p14:creationId xmlns:p14="http://schemas.microsoft.com/office/powerpoint/2010/main" val="1303400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1850" y="2112858"/>
            <a:ext cx="10515600" cy="2852737"/>
          </a:xfrm>
        </p:spPr>
        <p:txBody>
          <a:bodyPr/>
          <a:lstStyle/>
          <a:p>
            <a:r>
              <a:rPr lang="en-US" b="1" dirty="0"/>
              <a:t>What is “MAT”?</a:t>
            </a:r>
            <a:br>
              <a:rPr lang="en-US" dirty="0"/>
            </a:br>
            <a:endParaRPr lang="en-US" dirty="0"/>
          </a:p>
        </p:txBody>
      </p:sp>
    </p:spTree>
    <p:extLst>
      <p:ext uri="{BB962C8B-B14F-4D97-AF65-F5344CB8AC3E}">
        <p14:creationId xmlns:p14="http://schemas.microsoft.com/office/powerpoint/2010/main" val="656022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1122362"/>
            <a:ext cx="9144000" cy="3182079"/>
          </a:xfrm>
        </p:spPr>
        <p:txBody>
          <a:bodyPr>
            <a:noAutofit/>
          </a:bodyPr>
          <a:lstStyle/>
          <a:p>
            <a:r>
              <a:rPr lang="en-US" sz="4000" dirty="0"/>
              <a:t>“Medication-Assisted Treatment (MAT) </a:t>
            </a:r>
            <a:br>
              <a:rPr lang="en-US" sz="4000" dirty="0"/>
            </a:br>
            <a:r>
              <a:rPr lang="en-US" sz="4000" dirty="0"/>
              <a:t>is the use of FDA-approved medications, </a:t>
            </a:r>
            <a:br>
              <a:rPr lang="en-US" sz="4000" dirty="0"/>
            </a:br>
            <a:r>
              <a:rPr lang="en-US" sz="4000" dirty="0"/>
              <a:t>in combination with counseling and behavioral therapies, to provide a </a:t>
            </a:r>
            <a:br>
              <a:rPr lang="en-US" sz="4000" dirty="0"/>
            </a:br>
            <a:r>
              <a:rPr lang="en-US" sz="4000" dirty="0"/>
              <a:t>‘whole-patient’ approach to the </a:t>
            </a:r>
            <a:br>
              <a:rPr lang="en-US" sz="4000" dirty="0"/>
            </a:br>
            <a:r>
              <a:rPr lang="en-US" sz="4000" dirty="0"/>
              <a:t>treatment of substance use disorders.”</a:t>
            </a:r>
            <a:br>
              <a:rPr lang="en-US" sz="4000" dirty="0"/>
            </a:br>
            <a:endParaRPr lang="en-US" sz="4000" dirty="0"/>
          </a:p>
        </p:txBody>
      </p:sp>
      <p:sp>
        <p:nvSpPr>
          <p:cNvPr id="5" name="Subtitle 4"/>
          <p:cNvSpPr>
            <a:spLocks noGrp="1"/>
          </p:cNvSpPr>
          <p:nvPr>
            <p:ph type="subTitle" idx="1"/>
          </p:nvPr>
        </p:nvSpPr>
        <p:spPr>
          <a:xfrm>
            <a:off x="1524000" y="5202238"/>
            <a:ext cx="9144000" cy="1655762"/>
          </a:xfrm>
        </p:spPr>
        <p:txBody>
          <a:bodyPr>
            <a:normAutofit/>
          </a:bodyPr>
          <a:lstStyle/>
          <a:p>
            <a:r>
              <a:rPr lang="en-US" sz="1800" i="1" dirty="0"/>
              <a:t>As per Substance Abuse and Mental Health Services Administration (SAMHSA) </a:t>
            </a:r>
          </a:p>
        </p:txBody>
      </p:sp>
    </p:spTree>
    <p:extLst>
      <p:ext uri="{BB962C8B-B14F-4D97-AF65-F5344CB8AC3E}">
        <p14:creationId xmlns:p14="http://schemas.microsoft.com/office/powerpoint/2010/main" val="268441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1737" y="825414"/>
            <a:ext cx="10515600" cy="1681248"/>
          </a:xfrm>
        </p:spPr>
        <p:txBody>
          <a:bodyPr>
            <a:noAutofit/>
          </a:bodyPr>
          <a:lstStyle/>
          <a:p>
            <a:br>
              <a:rPr lang="en-US" dirty="0"/>
            </a:br>
            <a:r>
              <a:rPr lang="en-US" dirty="0"/>
              <a:t>There are FDA approved medications for the treatment of the following </a:t>
            </a:r>
            <a:br>
              <a:rPr lang="en-US" dirty="0"/>
            </a:br>
            <a:r>
              <a:rPr lang="en-US" dirty="0"/>
              <a:t>substance use disorders:</a:t>
            </a:r>
            <a:br>
              <a:rPr lang="en-US" dirty="0"/>
            </a:br>
            <a:endParaRPr lang="en-US" dirty="0"/>
          </a:p>
        </p:txBody>
      </p:sp>
      <p:sp>
        <p:nvSpPr>
          <p:cNvPr id="5" name="Content Placeholder 4"/>
          <p:cNvSpPr>
            <a:spLocks noGrp="1"/>
          </p:cNvSpPr>
          <p:nvPr>
            <p:ph idx="1"/>
          </p:nvPr>
        </p:nvSpPr>
        <p:spPr>
          <a:xfrm>
            <a:off x="538361" y="2506662"/>
            <a:ext cx="10515600" cy="4351338"/>
          </a:xfrm>
        </p:spPr>
        <p:txBody>
          <a:bodyPr/>
          <a:lstStyle/>
          <a:p>
            <a:pPr marL="457200" lvl="1" indent="0" algn="ctr">
              <a:lnSpc>
                <a:spcPct val="130000"/>
              </a:lnSpc>
              <a:buNone/>
            </a:pPr>
            <a:r>
              <a:rPr lang="en-US" sz="3200" dirty="0"/>
              <a:t>Opioid </a:t>
            </a:r>
          </a:p>
          <a:p>
            <a:pPr marL="457200" lvl="1" indent="0" algn="ctr">
              <a:lnSpc>
                <a:spcPct val="130000"/>
              </a:lnSpc>
              <a:buNone/>
            </a:pPr>
            <a:r>
              <a:rPr lang="en-US" sz="3200" dirty="0"/>
              <a:t>Alcohol </a:t>
            </a:r>
          </a:p>
          <a:p>
            <a:pPr marL="457200" lvl="1" indent="0" algn="ctr">
              <a:lnSpc>
                <a:spcPct val="130000"/>
              </a:lnSpc>
              <a:buNone/>
            </a:pPr>
            <a:r>
              <a:rPr lang="en-US" sz="3200" dirty="0"/>
              <a:t>Tobacco </a:t>
            </a:r>
          </a:p>
          <a:p>
            <a:pPr marL="0" indent="0">
              <a:buNone/>
            </a:pPr>
            <a:endParaRPr lang="en-US" dirty="0"/>
          </a:p>
        </p:txBody>
      </p:sp>
    </p:spTree>
    <p:extLst>
      <p:ext uri="{BB962C8B-B14F-4D97-AF65-F5344CB8AC3E}">
        <p14:creationId xmlns:p14="http://schemas.microsoft.com/office/powerpoint/2010/main" val="593802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2596602"/>
            <a:ext cx="10515600" cy="2852737"/>
          </a:xfrm>
        </p:spPr>
        <p:txBody>
          <a:bodyPr>
            <a:normAutofit fontScale="90000"/>
          </a:bodyPr>
          <a:lstStyle/>
          <a:p>
            <a:r>
              <a:rPr lang="en-US" dirty="0"/>
              <a:t>FDA approved medications </a:t>
            </a:r>
            <a:br>
              <a:rPr lang="en-US" dirty="0"/>
            </a:br>
            <a:r>
              <a:rPr lang="en-US" dirty="0"/>
              <a:t>to treat Opioid Use Disorder </a:t>
            </a:r>
            <a:br>
              <a:rPr lang="en-US" dirty="0"/>
            </a:br>
            <a:r>
              <a:rPr lang="en-US" dirty="0"/>
              <a:t>(OUD)</a:t>
            </a:r>
            <a:br>
              <a:rPr lang="en-US" dirty="0"/>
            </a:br>
            <a:endParaRPr lang="en-US" dirty="0"/>
          </a:p>
        </p:txBody>
      </p:sp>
    </p:spTree>
    <p:extLst>
      <p:ext uri="{BB962C8B-B14F-4D97-AF65-F5344CB8AC3E}">
        <p14:creationId xmlns:p14="http://schemas.microsoft.com/office/powerpoint/2010/main" val="1859754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10515600" cy="2120004"/>
          </a:xfrm>
        </p:spPr>
        <p:txBody>
          <a:bodyPr>
            <a:noAutofit/>
          </a:bodyPr>
          <a:lstStyle/>
          <a:p>
            <a:r>
              <a:rPr lang="en-US" sz="5400" dirty="0"/>
              <a:t>Methadone</a:t>
            </a:r>
            <a:br>
              <a:rPr lang="en-US" sz="5400" b="1" dirty="0"/>
            </a:br>
            <a:br>
              <a:rPr lang="en-US" sz="3600" dirty="0"/>
            </a:br>
            <a:br>
              <a:rPr lang="en-US" sz="3600" dirty="0"/>
            </a:br>
            <a:endParaRPr lang="en-US" sz="3600" dirty="0"/>
          </a:p>
        </p:txBody>
      </p:sp>
      <p:sp>
        <p:nvSpPr>
          <p:cNvPr id="4" name="Content Placeholder 3"/>
          <p:cNvSpPr>
            <a:spLocks noGrp="1"/>
          </p:cNvSpPr>
          <p:nvPr>
            <p:ph idx="1"/>
          </p:nvPr>
        </p:nvSpPr>
        <p:spPr/>
        <p:txBody>
          <a:bodyPr>
            <a:normAutofit/>
          </a:bodyPr>
          <a:lstStyle/>
          <a:p>
            <a:r>
              <a:rPr lang="en-US" dirty="0"/>
              <a:t>Opioid agonist.</a:t>
            </a:r>
          </a:p>
          <a:p>
            <a:pPr lvl="0"/>
            <a:r>
              <a:rPr lang="en-US" dirty="0"/>
              <a:t>Prevents opioid withdrawal symptoms and cravings when </a:t>
            </a:r>
            <a:br>
              <a:rPr lang="en-US" dirty="0"/>
            </a:br>
            <a:r>
              <a:rPr lang="en-US" dirty="0"/>
              <a:t>a client takes it.</a:t>
            </a:r>
          </a:p>
          <a:p>
            <a:pPr lvl="0"/>
            <a:r>
              <a:rPr lang="en-US" dirty="0"/>
              <a:t>Does not block the effects of other narcotics if client relapses.</a:t>
            </a:r>
          </a:p>
          <a:p>
            <a:pPr lvl="0"/>
            <a:r>
              <a:rPr lang="en-US" dirty="0"/>
              <a:t>Available in liquid or pill form.</a:t>
            </a:r>
          </a:p>
          <a:p>
            <a:pPr lvl="0"/>
            <a:r>
              <a:rPr lang="en-US" dirty="0"/>
              <a:t>Dispensed only in specialty regulated clinics.</a:t>
            </a:r>
          </a:p>
          <a:p>
            <a:r>
              <a:rPr lang="en-US" dirty="0"/>
              <a:t>Considered a Schedule II Controlled Substance</a:t>
            </a:r>
          </a:p>
          <a:p>
            <a:pPr marL="0" lvl="0" indent="0">
              <a:buNone/>
            </a:pPr>
            <a:endParaRPr lang="en-US" dirty="0"/>
          </a:p>
          <a:p>
            <a:endParaRPr lang="en-US" dirty="0"/>
          </a:p>
        </p:txBody>
      </p:sp>
    </p:spTree>
    <p:extLst>
      <p:ext uri="{BB962C8B-B14F-4D97-AF65-F5344CB8AC3E}">
        <p14:creationId xmlns:p14="http://schemas.microsoft.com/office/powerpoint/2010/main" val="689757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10515600" cy="2120004"/>
          </a:xfrm>
        </p:spPr>
        <p:txBody>
          <a:bodyPr>
            <a:noAutofit/>
          </a:bodyPr>
          <a:lstStyle/>
          <a:p>
            <a:r>
              <a:rPr lang="en-US" sz="5400" dirty="0"/>
              <a:t>Buprenorphine Products</a:t>
            </a:r>
            <a:br>
              <a:rPr lang="en-US" sz="5400" b="1" dirty="0"/>
            </a:br>
            <a:br>
              <a:rPr lang="en-US" sz="3600" dirty="0"/>
            </a:br>
            <a:br>
              <a:rPr lang="en-US" sz="3600" dirty="0"/>
            </a:br>
            <a:endParaRPr lang="en-US" sz="3600" dirty="0"/>
          </a:p>
        </p:txBody>
      </p:sp>
      <p:sp>
        <p:nvSpPr>
          <p:cNvPr id="4" name="Content Placeholder 3"/>
          <p:cNvSpPr>
            <a:spLocks noGrp="1"/>
          </p:cNvSpPr>
          <p:nvPr>
            <p:ph idx="1"/>
          </p:nvPr>
        </p:nvSpPr>
        <p:spPr/>
        <p:txBody>
          <a:bodyPr>
            <a:normAutofit/>
          </a:bodyPr>
          <a:lstStyle/>
          <a:p>
            <a:pPr lvl="0"/>
            <a:r>
              <a:rPr lang="en-US" dirty="0"/>
              <a:t>Partial opioid agonist/antagonist.</a:t>
            </a:r>
          </a:p>
          <a:p>
            <a:pPr lvl="0"/>
            <a:r>
              <a:rPr lang="en-US" dirty="0"/>
              <a:t>Prevents opioid withdrawal symptoms and cravings.</a:t>
            </a:r>
          </a:p>
          <a:p>
            <a:pPr lvl="0"/>
            <a:r>
              <a:rPr lang="en-US" dirty="0"/>
              <a:t>Blocks the effects of other narcotics if client relapses.</a:t>
            </a:r>
          </a:p>
          <a:p>
            <a:r>
              <a:rPr lang="en-US" dirty="0"/>
              <a:t>Available as sublingual film, pill form, as a 6-month </a:t>
            </a:r>
            <a:br>
              <a:rPr lang="en-US" dirty="0"/>
            </a:br>
            <a:r>
              <a:rPr lang="en-US" dirty="0"/>
              <a:t>implant under the skin or as a monthly injectable form.</a:t>
            </a:r>
          </a:p>
          <a:p>
            <a:r>
              <a:rPr lang="en-US" dirty="0"/>
              <a:t>Can be offered in any medical setting that has a DATA 2000 waived prescriber. </a:t>
            </a:r>
          </a:p>
          <a:p>
            <a:r>
              <a:rPr lang="en-US" dirty="0"/>
              <a:t>Considered a Schedule III controlled substance.</a:t>
            </a:r>
          </a:p>
          <a:p>
            <a:endParaRPr lang="en-US" dirty="0"/>
          </a:p>
        </p:txBody>
      </p:sp>
    </p:spTree>
    <p:extLst>
      <p:ext uri="{BB962C8B-B14F-4D97-AF65-F5344CB8AC3E}">
        <p14:creationId xmlns:p14="http://schemas.microsoft.com/office/powerpoint/2010/main" val="24090219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2035</TotalTime>
  <Words>443</Words>
  <Application>Microsoft Macintosh PowerPoint</Application>
  <PresentationFormat>Widescreen</PresentationFormat>
  <Paragraphs>75</Paragraphs>
  <Slides>19</Slides>
  <Notes>4</Notes>
  <HiddenSlides>2</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Washington State Opioid  Awareness Campaign </vt:lpstr>
      <vt:lpstr>Introduction to Medications for the Treatment of Opioid Use Disorder</vt:lpstr>
      <vt:lpstr>Introduction to MAT </vt:lpstr>
      <vt:lpstr>What is “MAT”? </vt:lpstr>
      <vt:lpstr>“Medication-Assisted Treatment (MAT)  is the use of FDA-approved medications,  in combination with counseling and behavioral therapies, to provide a  ‘whole-patient’ approach to the  treatment of substance use disorders.” </vt:lpstr>
      <vt:lpstr> There are FDA approved medications for the treatment of the following  substance use disorders: </vt:lpstr>
      <vt:lpstr>FDA approved medications  to treat Opioid Use Disorder  (OUD) </vt:lpstr>
      <vt:lpstr>Methadone   </vt:lpstr>
      <vt:lpstr>Buprenorphine Products   </vt:lpstr>
      <vt:lpstr>Naltrexone    </vt:lpstr>
      <vt:lpstr>The Opioid Crisis in Tribal Communities </vt:lpstr>
      <vt:lpstr>Opioid overdose deaths are rising among American Indians and  Alaska Natives (AI/AN)  </vt:lpstr>
      <vt:lpstr>AI/AN Opioid Overdoses  by State</vt:lpstr>
      <vt:lpstr>Is using medication for the treatment of opioid use disorder effective?</vt:lpstr>
      <vt:lpstr>Challenging the Myths About Medication for the Treatment of opioid use disorder.</vt:lpstr>
      <vt:lpstr>Challenging the Myths About Medication for the Treatment of opioid use disorder.</vt:lpstr>
      <vt:lpstr>Evidence of effectiveness</vt:lpstr>
      <vt:lpstr>Thank you.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Jones</dc:creator>
  <cp:lastModifiedBy>Matt Duncan</cp:lastModifiedBy>
  <cp:revision>59</cp:revision>
  <cp:lastPrinted>2019-02-12T21:40:31Z</cp:lastPrinted>
  <dcterms:created xsi:type="dcterms:W3CDTF">2017-10-06T22:52:18Z</dcterms:created>
  <dcterms:modified xsi:type="dcterms:W3CDTF">2019-03-20T18:09:39Z</dcterms:modified>
</cp:coreProperties>
</file>